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7"/>
  </p:notesMasterIdLst>
  <p:sldIdLst>
    <p:sldId id="293" r:id="rId2"/>
    <p:sldId id="294" r:id="rId3"/>
    <p:sldId id="297" r:id="rId4"/>
    <p:sldId id="296" r:id="rId5"/>
    <p:sldId id="298" r:id="rId6"/>
  </p:sldIdLst>
  <p:sldSz cx="24155400" cy="13716000"/>
  <p:notesSz cx="6858000" cy="9144000"/>
  <p:defaultTextStyle>
    <a:defPPr>
      <a:defRPr lang="en-US"/>
    </a:defPPr>
    <a:lvl1pPr marL="0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1pPr>
    <a:lvl2pPr marL="908914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2pPr>
    <a:lvl3pPr marL="1817827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3pPr>
    <a:lvl4pPr marL="2726741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4pPr>
    <a:lvl5pPr marL="3635654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5pPr>
    <a:lvl6pPr marL="4544568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6pPr>
    <a:lvl7pPr marL="5453482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7pPr>
    <a:lvl8pPr marL="6362395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8pPr>
    <a:lvl9pPr marL="7271309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2610" autoAdjust="0"/>
  </p:normalViewPr>
  <p:slideViewPr>
    <p:cSldViewPr snapToGrid="0">
      <p:cViewPr varScale="1">
        <p:scale>
          <a:sx n="38" d="100"/>
          <a:sy n="38" d="100"/>
        </p:scale>
        <p:origin x="444" y="-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836A31-29C0-4224-8B2F-194AE0CD4809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1143000"/>
            <a:ext cx="54356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4BF7F0-7B94-4A49-B514-29C6BCC1CE4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222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1pPr>
    <a:lvl2pPr marL="908914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2pPr>
    <a:lvl3pPr marL="1817827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3pPr>
    <a:lvl4pPr marL="2726741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4pPr>
    <a:lvl5pPr marL="3635654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5pPr>
    <a:lvl6pPr marL="4544568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6pPr>
    <a:lvl7pPr marL="5453482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7pPr>
    <a:lvl8pPr marL="6362395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8pPr>
    <a:lvl9pPr marL="7271309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19425" y="2244726"/>
            <a:ext cx="18116550" cy="4775200"/>
          </a:xfrm>
        </p:spPr>
        <p:txBody>
          <a:bodyPr anchor="b"/>
          <a:lstStyle>
            <a:lvl1pPr algn="ctr">
              <a:defRPr sz="11888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19425" y="7204076"/>
            <a:ext cx="18116550" cy="3311524"/>
          </a:xfrm>
        </p:spPr>
        <p:txBody>
          <a:bodyPr/>
          <a:lstStyle>
            <a:lvl1pPr marL="0" indent="0" algn="ctr">
              <a:buNone/>
              <a:defRPr sz="4755"/>
            </a:lvl1pPr>
            <a:lvl2pPr marL="905850" indent="0" algn="ctr">
              <a:buNone/>
              <a:defRPr sz="3963"/>
            </a:lvl2pPr>
            <a:lvl3pPr marL="1811701" indent="0" algn="ctr">
              <a:buNone/>
              <a:defRPr sz="3566"/>
            </a:lvl3pPr>
            <a:lvl4pPr marL="2717551" indent="0" algn="ctr">
              <a:buNone/>
              <a:defRPr sz="3170"/>
            </a:lvl4pPr>
            <a:lvl5pPr marL="3623401" indent="0" algn="ctr">
              <a:buNone/>
              <a:defRPr sz="3170"/>
            </a:lvl5pPr>
            <a:lvl6pPr marL="4529252" indent="0" algn="ctr">
              <a:buNone/>
              <a:defRPr sz="3170"/>
            </a:lvl6pPr>
            <a:lvl7pPr marL="5435102" indent="0" algn="ctr">
              <a:buNone/>
              <a:defRPr sz="3170"/>
            </a:lvl7pPr>
            <a:lvl8pPr marL="6340953" indent="0" algn="ctr">
              <a:buNone/>
              <a:defRPr sz="3170"/>
            </a:lvl8pPr>
            <a:lvl9pPr marL="7246803" indent="0" algn="ctr">
              <a:buNone/>
              <a:defRPr sz="317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209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726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8103" y="3419477"/>
            <a:ext cx="20834033" cy="5705474"/>
          </a:xfrm>
        </p:spPr>
        <p:txBody>
          <a:bodyPr anchor="b"/>
          <a:lstStyle>
            <a:lvl1pPr>
              <a:defRPr sz="11888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8103" y="9178927"/>
            <a:ext cx="20834033" cy="3000374"/>
          </a:xfrm>
        </p:spPr>
        <p:txBody>
          <a:bodyPr/>
          <a:lstStyle>
            <a:lvl1pPr marL="0" indent="0">
              <a:buNone/>
              <a:defRPr sz="4755">
                <a:solidFill>
                  <a:schemeClr val="tx1">
                    <a:tint val="75000"/>
                  </a:schemeClr>
                </a:solidFill>
              </a:defRPr>
            </a:lvl1pPr>
            <a:lvl2pPr marL="905850" indent="0">
              <a:buNone/>
              <a:defRPr sz="3963">
                <a:solidFill>
                  <a:schemeClr val="tx1">
                    <a:tint val="75000"/>
                  </a:schemeClr>
                </a:solidFill>
              </a:defRPr>
            </a:lvl2pPr>
            <a:lvl3pPr marL="1811701" indent="0">
              <a:buNone/>
              <a:defRPr sz="3566">
                <a:solidFill>
                  <a:schemeClr val="tx1">
                    <a:tint val="75000"/>
                  </a:schemeClr>
                </a:solidFill>
              </a:defRPr>
            </a:lvl3pPr>
            <a:lvl4pPr marL="2717551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4pPr>
            <a:lvl5pPr marL="3623401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5pPr>
            <a:lvl6pPr marL="4529252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6pPr>
            <a:lvl7pPr marL="5435102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7pPr>
            <a:lvl8pPr marL="6340953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8pPr>
            <a:lvl9pPr marL="7246803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487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60684" y="3651250"/>
            <a:ext cx="10266045" cy="87026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228671" y="3651250"/>
            <a:ext cx="10266045" cy="87026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27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830" y="730251"/>
            <a:ext cx="20834033" cy="265112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831" y="3362326"/>
            <a:ext cx="10218865" cy="1647824"/>
          </a:xfrm>
        </p:spPr>
        <p:txBody>
          <a:bodyPr anchor="b"/>
          <a:lstStyle>
            <a:lvl1pPr marL="0" indent="0">
              <a:buNone/>
              <a:defRPr sz="4755" b="1"/>
            </a:lvl1pPr>
            <a:lvl2pPr marL="905850" indent="0">
              <a:buNone/>
              <a:defRPr sz="3963" b="1"/>
            </a:lvl2pPr>
            <a:lvl3pPr marL="1811701" indent="0">
              <a:buNone/>
              <a:defRPr sz="3566" b="1"/>
            </a:lvl3pPr>
            <a:lvl4pPr marL="2717551" indent="0">
              <a:buNone/>
              <a:defRPr sz="3170" b="1"/>
            </a:lvl4pPr>
            <a:lvl5pPr marL="3623401" indent="0">
              <a:buNone/>
              <a:defRPr sz="3170" b="1"/>
            </a:lvl5pPr>
            <a:lvl6pPr marL="4529252" indent="0">
              <a:buNone/>
              <a:defRPr sz="3170" b="1"/>
            </a:lvl6pPr>
            <a:lvl7pPr marL="5435102" indent="0">
              <a:buNone/>
              <a:defRPr sz="3170" b="1"/>
            </a:lvl7pPr>
            <a:lvl8pPr marL="6340953" indent="0">
              <a:buNone/>
              <a:defRPr sz="3170" b="1"/>
            </a:lvl8pPr>
            <a:lvl9pPr marL="7246803" indent="0">
              <a:buNone/>
              <a:defRPr sz="317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3831" y="5010150"/>
            <a:ext cx="10218865" cy="73691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228671" y="3362326"/>
            <a:ext cx="10269191" cy="1647824"/>
          </a:xfrm>
        </p:spPr>
        <p:txBody>
          <a:bodyPr anchor="b"/>
          <a:lstStyle>
            <a:lvl1pPr marL="0" indent="0">
              <a:buNone/>
              <a:defRPr sz="4755" b="1"/>
            </a:lvl1pPr>
            <a:lvl2pPr marL="905850" indent="0">
              <a:buNone/>
              <a:defRPr sz="3963" b="1"/>
            </a:lvl2pPr>
            <a:lvl3pPr marL="1811701" indent="0">
              <a:buNone/>
              <a:defRPr sz="3566" b="1"/>
            </a:lvl3pPr>
            <a:lvl4pPr marL="2717551" indent="0">
              <a:buNone/>
              <a:defRPr sz="3170" b="1"/>
            </a:lvl4pPr>
            <a:lvl5pPr marL="3623401" indent="0">
              <a:buNone/>
              <a:defRPr sz="3170" b="1"/>
            </a:lvl5pPr>
            <a:lvl6pPr marL="4529252" indent="0">
              <a:buNone/>
              <a:defRPr sz="3170" b="1"/>
            </a:lvl6pPr>
            <a:lvl7pPr marL="5435102" indent="0">
              <a:buNone/>
              <a:defRPr sz="3170" b="1"/>
            </a:lvl7pPr>
            <a:lvl8pPr marL="6340953" indent="0">
              <a:buNone/>
              <a:defRPr sz="3170" b="1"/>
            </a:lvl8pPr>
            <a:lvl9pPr marL="7246803" indent="0">
              <a:buNone/>
              <a:defRPr sz="317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228671" y="5010150"/>
            <a:ext cx="10269191" cy="73691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520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487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296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831" y="914400"/>
            <a:ext cx="7790745" cy="3200400"/>
          </a:xfrm>
        </p:spPr>
        <p:txBody>
          <a:bodyPr anchor="b"/>
          <a:lstStyle>
            <a:lvl1pPr>
              <a:defRPr sz="634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69191" y="1974851"/>
            <a:ext cx="12228671" cy="9747250"/>
          </a:xfrm>
        </p:spPr>
        <p:txBody>
          <a:bodyPr/>
          <a:lstStyle>
            <a:lvl1pPr>
              <a:defRPr sz="6340"/>
            </a:lvl1pPr>
            <a:lvl2pPr>
              <a:defRPr sz="5548"/>
            </a:lvl2pPr>
            <a:lvl3pPr>
              <a:defRPr sz="4755"/>
            </a:lvl3pPr>
            <a:lvl4pPr>
              <a:defRPr sz="3963"/>
            </a:lvl4pPr>
            <a:lvl5pPr>
              <a:defRPr sz="3963"/>
            </a:lvl5pPr>
            <a:lvl6pPr>
              <a:defRPr sz="3963"/>
            </a:lvl6pPr>
            <a:lvl7pPr>
              <a:defRPr sz="3963"/>
            </a:lvl7pPr>
            <a:lvl8pPr>
              <a:defRPr sz="3963"/>
            </a:lvl8pPr>
            <a:lvl9pPr>
              <a:defRPr sz="3963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3831" y="4114800"/>
            <a:ext cx="7790745" cy="7623176"/>
          </a:xfrm>
        </p:spPr>
        <p:txBody>
          <a:bodyPr/>
          <a:lstStyle>
            <a:lvl1pPr marL="0" indent="0">
              <a:buNone/>
              <a:defRPr sz="3170"/>
            </a:lvl1pPr>
            <a:lvl2pPr marL="905850" indent="0">
              <a:buNone/>
              <a:defRPr sz="2774"/>
            </a:lvl2pPr>
            <a:lvl3pPr marL="1811701" indent="0">
              <a:buNone/>
              <a:defRPr sz="2378"/>
            </a:lvl3pPr>
            <a:lvl4pPr marL="2717551" indent="0">
              <a:buNone/>
              <a:defRPr sz="1981"/>
            </a:lvl4pPr>
            <a:lvl5pPr marL="3623401" indent="0">
              <a:buNone/>
              <a:defRPr sz="1981"/>
            </a:lvl5pPr>
            <a:lvl6pPr marL="4529252" indent="0">
              <a:buNone/>
              <a:defRPr sz="1981"/>
            </a:lvl6pPr>
            <a:lvl7pPr marL="5435102" indent="0">
              <a:buNone/>
              <a:defRPr sz="1981"/>
            </a:lvl7pPr>
            <a:lvl8pPr marL="6340953" indent="0">
              <a:buNone/>
              <a:defRPr sz="1981"/>
            </a:lvl8pPr>
            <a:lvl9pPr marL="7246803" indent="0">
              <a:buNone/>
              <a:defRPr sz="198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324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831" y="914400"/>
            <a:ext cx="7790745" cy="3200400"/>
          </a:xfrm>
        </p:spPr>
        <p:txBody>
          <a:bodyPr anchor="b"/>
          <a:lstStyle>
            <a:lvl1pPr>
              <a:defRPr sz="634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9191" y="1974851"/>
            <a:ext cx="12228671" cy="9747250"/>
          </a:xfrm>
        </p:spPr>
        <p:txBody>
          <a:bodyPr anchor="t"/>
          <a:lstStyle>
            <a:lvl1pPr marL="0" indent="0">
              <a:buNone/>
              <a:defRPr sz="6340"/>
            </a:lvl1pPr>
            <a:lvl2pPr marL="905850" indent="0">
              <a:buNone/>
              <a:defRPr sz="5548"/>
            </a:lvl2pPr>
            <a:lvl3pPr marL="1811701" indent="0">
              <a:buNone/>
              <a:defRPr sz="4755"/>
            </a:lvl3pPr>
            <a:lvl4pPr marL="2717551" indent="0">
              <a:buNone/>
              <a:defRPr sz="3963"/>
            </a:lvl4pPr>
            <a:lvl5pPr marL="3623401" indent="0">
              <a:buNone/>
              <a:defRPr sz="3963"/>
            </a:lvl5pPr>
            <a:lvl6pPr marL="4529252" indent="0">
              <a:buNone/>
              <a:defRPr sz="3963"/>
            </a:lvl6pPr>
            <a:lvl7pPr marL="5435102" indent="0">
              <a:buNone/>
              <a:defRPr sz="3963"/>
            </a:lvl7pPr>
            <a:lvl8pPr marL="6340953" indent="0">
              <a:buNone/>
              <a:defRPr sz="3963"/>
            </a:lvl8pPr>
            <a:lvl9pPr marL="7246803" indent="0">
              <a:buNone/>
              <a:defRPr sz="3963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3831" y="4114800"/>
            <a:ext cx="7790745" cy="7623176"/>
          </a:xfrm>
        </p:spPr>
        <p:txBody>
          <a:bodyPr/>
          <a:lstStyle>
            <a:lvl1pPr marL="0" indent="0">
              <a:buNone/>
              <a:defRPr sz="3170"/>
            </a:lvl1pPr>
            <a:lvl2pPr marL="905850" indent="0">
              <a:buNone/>
              <a:defRPr sz="2774"/>
            </a:lvl2pPr>
            <a:lvl3pPr marL="1811701" indent="0">
              <a:buNone/>
              <a:defRPr sz="2378"/>
            </a:lvl3pPr>
            <a:lvl4pPr marL="2717551" indent="0">
              <a:buNone/>
              <a:defRPr sz="1981"/>
            </a:lvl4pPr>
            <a:lvl5pPr marL="3623401" indent="0">
              <a:buNone/>
              <a:defRPr sz="1981"/>
            </a:lvl5pPr>
            <a:lvl6pPr marL="4529252" indent="0">
              <a:buNone/>
              <a:defRPr sz="1981"/>
            </a:lvl6pPr>
            <a:lvl7pPr marL="5435102" indent="0">
              <a:buNone/>
              <a:defRPr sz="1981"/>
            </a:lvl7pPr>
            <a:lvl8pPr marL="6340953" indent="0">
              <a:buNone/>
              <a:defRPr sz="1981"/>
            </a:lvl8pPr>
            <a:lvl9pPr marL="7246803" indent="0">
              <a:buNone/>
              <a:defRPr sz="198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15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505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286208" y="730250"/>
            <a:ext cx="5208508" cy="1162367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60684" y="730250"/>
            <a:ext cx="15323582" cy="11623676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3310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4/9/2023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0314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60684" y="730251"/>
            <a:ext cx="2083403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0684" y="3651250"/>
            <a:ext cx="2083403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60684" y="12712701"/>
            <a:ext cx="5434965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01476" y="12712701"/>
            <a:ext cx="8152448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059751" y="12712701"/>
            <a:ext cx="5434965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939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1811701" rtl="0" eaLnBrk="1" latinLnBrk="0" hangingPunct="1">
        <a:lnSpc>
          <a:spcPct val="90000"/>
        </a:lnSpc>
        <a:spcBef>
          <a:spcPct val="0"/>
        </a:spcBef>
        <a:buNone/>
        <a:defRPr sz="871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2925" indent="-452925" algn="l" defTabSz="1811701" rtl="0" eaLnBrk="1" latinLnBrk="0" hangingPunct="1">
        <a:lnSpc>
          <a:spcPct val="90000"/>
        </a:lnSpc>
        <a:spcBef>
          <a:spcPts val="1981"/>
        </a:spcBef>
        <a:buFont typeface="Arial" panose="020B0604020202020204" pitchFamily="34" charset="0"/>
        <a:buChar char="•"/>
        <a:defRPr sz="5548" kern="1200">
          <a:solidFill>
            <a:schemeClr val="tx1"/>
          </a:solidFill>
          <a:latin typeface="+mn-lt"/>
          <a:ea typeface="+mn-ea"/>
          <a:cs typeface="+mn-cs"/>
        </a:defRPr>
      </a:lvl1pPr>
      <a:lvl2pPr marL="1358776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4755" kern="1200">
          <a:solidFill>
            <a:schemeClr val="tx1"/>
          </a:solidFill>
          <a:latin typeface="+mn-lt"/>
          <a:ea typeface="+mn-ea"/>
          <a:cs typeface="+mn-cs"/>
        </a:defRPr>
      </a:lvl2pPr>
      <a:lvl3pPr marL="2264626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963" kern="1200">
          <a:solidFill>
            <a:schemeClr val="tx1"/>
          </a:solidFill>
          <a:latin typeface="+mn-lt"/>
          <a:ea typeface="+mn-ea"/>
          <a:cs typeface="+mn-cs"/>
        </a:defRPr>
      </a:lvl3pPr>
      <a:lvl4pPr marL="3170476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4pPr>
      <a:lvl5pPr marL="4076327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5pPr>
      <a:lvl6pPr marL="4982177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6pPr>
      <a:lvl7pPr marL="5888027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7pPr>
      <a:lvl8pPr marL="6793878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8pPr>
      <a:lvl9pPr marL="7699728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1pPr>
      <a:lvl2pPr marL="905850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2pPr>
      <a:lvl3pPr marL="1811701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3pPr>
      <a:lvl4pPr marL="2717551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4pPr>
      <a:lvl5pPr marL="3623401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5pPr>
      <a:lvl6pPr marL="4529252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6pPr>
      <a:lvl7pPr marL="5435102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7pPr>
      <a:lvl8pPr marL="6340953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8pPr>
      <a:lvl9pPr marL="7246803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31800" y="402360"/>
            <a:ext cx="22936200" cy="120956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5400" b="1" dirty="0">
                <a:solidFill>
                  <a:srgbClr val="0070C0"/>
                </a:solidFill>
              </a:rPr>
              <a:t>Capítulo </a:t>
            </a:r>
            <a:r>
              <a:rPr lang="es-ES" sz="5400" b="1" dirty="0" smtClean="0">
                <a:solidFill>
                  <a:srgbClr val="0070C0"/>
                </a:solidFill>
              </a:rPr>
              <a:t>12 Teoría</a:t>
            </a:r>
            <a:r>
              <a:rPr lang="es-ES" sz="5400" b="1" dirty="0">
                <a:solidFill>
                  <a:srgbClr val="0070C0"/>
                </a:solidFill>
              </a:rPr>
              <a:t>, pruebas y puesta en marcha de </a:t>
            </a:r>
            <a:r>
              <a:rPr lang="es-ES" sz="5400" b="1" dirty="0" smtClean="0">
                <a:solidFill>
                  <a:srgbClr val="0070C0"/>
                </a:solidFill>
              </a:rPr>
              <a:t>seccionadores </a:t>
            </a:r>
            <a:r>
              <a:rPr lang="es-ES" sz="5400" b="1" dirty="0">
                <a:solidFill>
                  <a:srgbClr val="0070C0"/>
                </a:solidFill>
              </a:rPr>
              <a:t>y seccionadores de puesta a </a:t>
            </a:r>
            <a:r>
              <a:rPr lang="es-ES" sz="5400" b="1" dirty="0" smtClean="0">
                <a:solidFill>
                  <a:srgbClr val="0070C0"/>
                </a:solidFill>
              </a:rPr>
              <a:t>tierra</a:t>
            </a:r>
            <a:endParaRPr lang="es-ES" sz="5400" b="1" dirty="0">
              <a:solidFill>
                <a:srgbClr val="0070C0"/>
              </a:solidFill>
            </a:endParaRPr>
          </a:p>
          <a:p>
            <a:pPr algn="just"/>
            <a:r>
              <a:rPr lang="es-ES" sz="2800" b="1" dirty="0"/>
              <a:t>12.1 </a:t>
            </a:r>
            <a:r>
              <a:rPr lang="es-ES" sz="2800" b="1" dirty="0" smtClean="0"/>
              <a:t>INTRODUCCIÓN</a:t>
            </a:r>
          </a:p>
          <a:p>
            <a:pPr algn="just"/>
            <a:endParaRPr lang="es-ES" sz="2800" b="1" dirty="0"/>
          </a:p>
          <a:p>
            <a:pPr algn="just"/>
            <a:r>
              <a:rPr lang="es-ES" sz="2800" dirty="0"/>
              <a:t>Un Seccionador (DS, también conocido como seccionador o </a:t>
            </a:r>
            <a:r>
              <a:rPr lang="es-ES" sz="2800" dirty="0" smtClean="0"/>
              <a:t>interruptor </a:t>
            </a:r>
            <a:r>
              <a:rPr lang="es-ES" sz="2800" dirty="0"/>
              <a:t>aislador) es un dispositivo mecánico que se usa </a:t>
            </a:r>
            <a:r>
              <a:rPr lang="es-ES" sz="2800" dirty="0" smtClean="0"/>
              <a:t>para </a:t>
            </a:r>
            <a:r>
              <a:rPr lang="es-ES" sz="2800" dirty="0"/>
              <a:t>aislar el equipo en mantenimiento, </a:t>
            </a:r>
            <a:r>
              <a:rPr lang="es-ES" sz="2800" dirty="0" smtClean="0"/>
              <a:t>como un </a:t>
            </a:r>
            <a:r>
              <a:rPr lang="es-ES" sz="2800" dirty="0" smtClean="0"/>
              <a:t>interruptor</a:t>
            </a:r>
            <a:r>
              <a:rPr lang="es-ES" sz="2800" dirty="0"/>
              <a:t>, de manera segura. También </a:t>
            </a:r>
            <a:r>
              <a:rPr lang="es-ES" sz="2800" dirty="0" smtClean="0"/>
              <a:t>se puede utilizar </a:t>
            </a:r>
            <a:r>
              <a:rPr lang="es-ES" sz="2800" dirty="0" smtClean="0"/>
              <a:t>para </a:t>
            </a:r>
            <a:r>
              <a:rPr lang="es-ES" sz="2800" dirty="0"/>
              <a:t>transferir la bahía de circuito de una barra colectora a </a:t>
            </a:r>
            <a:r>
              <a:rPr lang="es-ES" sz="2800" dirty="0" smtClean="0"/>
              <a:t>otra </a:t>
            </a:r>
            <a:r>
              <a:rPr lang="es-ES" sz="2800" dirty="0"/>
              <a:t>barra colectora, por ejemplo, en un circuito acoplador de </a:t>
            </a:r>
            <a:r>
              <a:rPr lang="es-ES" sz="2800" dirty="0" smtClean="0"/>
              <a:t>barra </a:t>
            </a:r>
            <a:r>
              <a:rPr lang="es-ES" sz="2800" dirty="0"/>
              <a:t>en una subestación.</a:t>
            </a:r>
          </a:p>
          <a:p>
            <a:pPr algn="just"/>
            <a:r>
              <a:rPr lang="es-ES" sz="2800" dirty="0"/>
              <a:t>Estos dispositivos pueden estar provistos de un seccionador </a:t>
            </a:r>
            <a:r>
              <a:rPr lang="es-ES" sz="2800" dirty="0" smtClean="0"/>
              <a:t>de </a:t>
            </a:r>
            <a:r>
              <a:rPr lang="es-ES" sz="2800" dirty="0"/>
              <a:t>puesta a tierra de seguridad (ES) para la seguridad del </a:t>
            </a:r>
            <a:r>
              <a:rPr lang="es-ES" sz="2800" dirty="0" smtClean="0"/>
              <a:t>personal </a:t>
            </a:r>
            <a:r>
              <a:rPr lang="es-ES" sz="2800" dirty="0"/>
              <a:t>que trabajará en el circuito eléctrico dentro de una </a:t>
            </a:r>
            <a:r>
              <a:rPr lang="es-ES" sz="2800" dirty="0" smtClean="0"/>
              <a:t>subestación </a:t>
            </a:r>
            <a:r>
              <a:rPr lang="es-ES" sz="2800" dirty="0"/>
              <a:t>o patios de centrales eléctricas.</a:t>
            </a:r>
          </a:p>
          <a:p>
            <a:pPr algn="just"/>
            <a:r>
              <a:rPr lang="es-ES" sz="2800" dirty="0" smtClean="0"/>
              <a:t>Si bien un DS puede </a:t>
            </a:r>
            <a:r>
              <a:rPr lang="es-ES" sz="2800" dirty="0"/>
              <a:t>transportar </a:t>
            </a:r>
            <a:r>
              <a:rPr lang="es-ES" sz="2800" dirty="0" smtClean="0"/>
              <a:t>corriente de </a:t>
            </a:r>
            <a:r>
              <a:rPr lang="es-ES" sz="2800" dirty="0"/>
              <a:t>carga</a:t>
            </a:r>
            <a:r>
              <a:rPr lang="es-ES" sz="2800" dirty="0" smtClean="0"/>
              <a:t>, solo </a:t>
            </a:r>
            <a:r>
              <a:rPr lang="es-ES" sz="2800" dirty="0" smtClean="0"/>
              <a:t>puede </a:t>
            </a:r>
            <a:r>
              <a:rPr lang="es-ES" sz="2800" dirty="0"/>
              <a:t>desconectar o cerrar el circuito en una condición sin </a:t>
            </a:r>
            <a:r>
              <a:rPr lang="es-ES" sz="2800" dirty="0" smtClean="0"/>
              <a:t>carga</a:t>
            </a:r>
            <a:r>
              <a:rPr lang="es-ES" sz="2800" dirty="0"/>
              <a:t>; existe un circuito de enclavamiento en las </a:t>
            </a:r>
            <a:r>
              <a:rPr lang="es-ES" sz="2800" dirty="0" smtClean="0"/>
              <a:t>subestaciones </a:t>
            </a:r>
            <a:r>
              <a:rPr lang="es-ES" sz="2800" dirty="0"/>
              <a:t>para evitar que funcionen en condiciones de </a:t>
            </a:r>
            <a:r>
              <a:rPr lang="es-ES" sz="2800" dirty="0" smtClean="0"/>
              <a:t>carga</a:t>
            </a:r>
            <a:r>
              <a:rPr lang="es-ES" sz="2800" dirty="0"/>
              <a:t>.</a:t>
            </a:r>
          </a:p>
          <a:p>
            <a:pPr algn="just"/>
            <a:r>
              <a:rPr lang="es-ES" sz="2800" dirty="0"/>
              <a:t>Normalmente, los mecanismos se instalan para permitir la </a:t>
            </a:r>
            <a:r>
              <a:rPr lang="es-ES" sz="2800" dirty="0" smtClean="0"/>
              <a:t>operación </a:t>
            </a:r>
            <a:r>
              <a:rPr lang="es-ES" sz="2800" dirty="0"/>
              <a:t>del DS por un operador parado a nivel del suelo. </a:t>
            </a:r>
          </a:p>
          <a:p>
            <a:pPr algn="just"/>
            <a:r>
              <a:rPr lang="es-ES" sz="2800" dirty="0"/>
              <a:t>Los mecanismos operativos proporcionan </a:t>
            </a:r>
            <a:r>
              <a:rPr lang="es-ES" sz="2800" dirty="0" smtClean="0"/>
              <a:t>un brazo </a:t>
            </a:r>
            <a:r>
              <a:rPr lang="es-ES" sz="2800" dirty="0"/>
              <a:t>oscilante </a:t>
            </a:r>
            <a:r>
              <a:rPr lang="es-ES" sz="2800" dirty="0" smtClean="0"/>
              <a:t>o </a:t>
            </a:r>
            <a:r>
              <a:rPr lang="es-ES" sz="2800" dirty="0"/>
              <a:t>engranaje para </a:t>
            </a:r>
            <a:r>
              <a:rPr lang="es-ES" sz="2800" dirty="0" smtClean="0"/>
              <a:t>permitir la </a:t>
            </a:r>
            <a:r>
              <a:rPr lang="es-ES" sz="2800" dirty="0"/>
              <a:t>operación con un esfuerzo </a:t>
            </a:r>
            <a:r>
              <a:rPr lang="es-ES" sz="2800" dirty="0" smtClean="0"/>
              <a:t>razonable </a:t>
            </a:r>
            <a:r>
              <a:rPr lang="es-ES" sz="2800" dirty="0"/>
              <a:t>por parte del personal de servicios públicos. Los </a:t>
            </a:r>
            <a:r>
              <a:rPr lang="es-ES" sz="2800" dirty="0" smtClean="0"/>
              <a:t>mecanismos </a:t>
            </a:r>
            <a:r>
              <a:rPr lang="es-ES" sz="2800" dirty="0"/>
              <a:t>de operación del motor también están </a:t>
            </a:r>
            <a:r>
              <a:rPr lang="es-ES" sz="2800" dirty="0" smtClean="0"/>
              <a:t>disponibles </a:t>
            </a:r>
            <a:r>
              <a:rPr lang="es-ES" sz="2800" dirty="0"/>
              <a:t>y se aplican cuando es necesaria la conmutación </a:t>
            </a:r>
            <a:r>
              <a:rPr lang="es-ES" sz="2800" dirty="0" smtClean="0"/>
              <a:t>remota</a:t>
            </a:r>
            <a:r>
              <a:rPr lang="es-ES" sz="2800" dirty="0"/>
              <a:t>.</a:t>
            </a:r>
          </a:p>
          <a:p>
            <a:pPr algn="just"/>
            <a:r>
              <a:rPr lang="es-ES" sz="2800" dirty="0"/>
              <a:t>La operación DS puede diseñarse para operación vertical u </a:t>
            </a:r>
            <a:r>
              <a:rPr lang="es-ES" sz="2800" dirty="0" smtClean="0"/>
              <a:t>horizontal </a:t>
            </a:r>
            <a:r>
              <a:rPr lang="es-ES" sz="2800" dirty="0"/>
              <a:t>de las cuchillas del interruptor.</a:t>
            </a:r>
          </a:p>
          <a:p>
            <a:pPr algn="just"/>
            <a:r>
              <a:rPr lang="es-ES" sz="2800" dirty="0" smtClean="0"/>
              <a:t>Varias  configuraciones  se  utilizan  con  frecuencia  </a:t>
            </a:r>
            <a:r>
              <a:rPr lang="es-ES" sz="2800" dirty="0"/>
              <a:t>para </a:t>
            </a:r>
            <a:r>
              <a:rPr lang="es-ES" sz="2800" dirty="0" smtClean="0"/>
              <a:t>aplicaciones </a:t>
            </a:r>
            <a:r>
              <a:rPr lang="es-ES" sz="2800" dirty="0" smtClean="0"/>
              <a:t>de conmutadores</a:t>
            </a:r>
            <a:r>
              <a:rPr lang="es-ES" sz="2800" dirty="0"/>
              <a:t>, como se ve </a:t>
            </a:r>
            <a:r>
              <a:rPr lang="es-ES" sz="2800" dirty="0" smtClean="0"/>
              <a:t>en l </a:t>
            </a:r>
            <a:r>
              <a:rPr lang="es-ES" sz="2800" dirty="0"/>
              <a:t>a s </a:t>
            </a:r>
            <a:r>
              <a:rPr lang="es-ES" sz="2800" dirty="0" smtClean="0"/>
              <a:t>Figuras </a:t>
            </a:r>
            <a:r>
              <a:rPr lang="es-ES" sz="2800" dirty="0" smtClean="0"/>
              <a:t>12.1 </a:t>
            </a:r>
            <a:r>
              <a:rPr lang="es-ES" sz="2800" dirty="0"/>
              <a:t>a 12.7. Estas </a:t>
            </a:r>
            <a:r>
              <a:rPr lang="es-ES" sz="2800" dirty="0" smtClean="0"/>
              <a:t>configuraciones incluyen </a:t>
            </a:r>
            <a:r>
              <a:rPr lang="es-ES" sz="2800" dirty="0"/>
              <a:t>lo siguiente</a:t>
            </a:r>
            <a:r>
              <a:rPr lang="es-ES" sz="2800" dirty="0" smtClean="0"/>
              <a:t>:</a:t>
            </a:r>
          </a:p>
          <a:p>
            <a:pPr algn="just"/>
            <a:endParaRPr lang="es-ES" sz="2800" dirty="0"/>
          </a:p>
          <a:p>
            <a:pPr marL="1366114" lvl="1" indent="-457200" algn="just">
              <a:buFont typeface="Wingdings" panose="05000000000000000000" pitchFamily="2" charset="2"/>
              <a:buChar char="Ø"/>
            </a:pPr>
            <a:r>
              <a:rPr lang="es-ES" sz="2800" b="1" dirty="0" smtClean="0"/>
              <a:t> </a:t>
            </a:r>
            <a:r>
              <a:rPr lang="es-ES" sz="2800" b="1" dirty="0"/>
              <a:t>DS montado en posición vertical</a:t>
            </a:r>
          </a:p>
          <a:p>
            <a:pPr marL="1366114" lvl="1" indent="-457200" algn="just">
              <a:buFont typeface="Wingdings" panose="05000000000000000000" pitchFamily="2" charset="2"/>
              <a:buChar char="Ø"/>
            </a:pPr>
            <a:r>
              <a:rPr lang="es-ES" sz="2800" b="1" dirty="0" smtClean="0"/>
              <a:t> </a:t>
            </a:r>
            <a:r>
              <a:rPr lang="es-ES" sz="2800" b="1" dirty="0"/>
              <a:t>DS montado verticalmente</a:t>
            </a:r>
          </a:p>
          <a:p>
            <a:pPr marL="1366114" lvl="1" indent="-457200" algn="just">
              <a:buFont typeface="Wingdings" panose="05000000000000000000" pitchFamily="2" charset="2"/>
              <a:buChar char="Ø"/>
            </a:pPr>
            <a:r>
              <a:rPr lang="es-ES" sz="2800" b="1" dirty="0" smtClean="0"/>
              <a:t> </a:t>
            </a:r>
            <a:r>
              <a:rPr lang="es-ES" sz="2800" b="1" dirty="0"/>
              <a:t>Seccionadores de doble ruptura</a:t>
            </a:r>
          </a:p>
          <a:p>
            <a:pPr marL="1366114" lvl="1" indent="-457200" algn="just">
              <a:buFont typeface="Wingdings" panose="05000000000000000000" pitchFamily="2" charset="2"/>
              <a:buChar char="Ø"/>
            </a:pPr>
            <a:r>
              <a:rPr lang="es-ES" sz="2800" b="1" dirty="0" smtClean="0"/>
              <a:t> </a:t>
            </a:r>
            <a:r>
              <a:rPr lang="es-ES" sz="2800" b="1" dirty="0" smtClean="0"/>
              <a:t>Seccionadores  </a:t>
            </a:r>
            <a:r>
              <a:rPr lang="es-ES" sz="2800" b="1" dirty="0"/>
              <a:t>V</a:t>
            </a:r>
          </a:p>
          <a:p>
            <a:pPr marL="1366114" lvl="1" indent="-457200" algn="just">
              <a:buFont typeface="Wingdings" panose="05000000000000000000" pitchFamily="2" charset="2"/>
              <a:buChar char="Ø"/>
            </a:pPr>
            <a:r>
              <a:rPr lang="es-ES" sz="2800" b="1" dirty="0" smtClean="0"/>
              <a:t> </a:t>
            </a:r>
            <a:r>
              <a:rPr lang="es-ES" sz="2800" b="1" dirty="0"/>
              <a:t>Seccionadores de palanca de gancho</a:t>
            </a:r>
          </a:p>
          <a:p>
            <a:pPr marL="1366114" lvl="1" indent="-457200" algn="just">
              <a:buFont typeface="Wingdings" panose="05000000000000000000" pitchFamily="2" charset="2"/>
              <a:buChar char="Ø"/>
            </a:pPr>
            <a:r>
              <a:rPr lang="es-ES" sz="2800" b="1" dirty="0" smtClean="0"/>
              <a:t> Seccionadores </a:t>
            </a:r>
            <a:r>
              <a:rPr lang="es-ES" sz="2800" b="1" dirty="0" smtClean="0"/>
              <a:t>de pantógrafo</a:t>
            </a:r>
            <a:endParaRPr lang="es-ES" sz="2800" b="1" dirty="0"/>
          </a:p>
          <a:p>
            <a:pPr marL="1366114" lvl="1" indent="-457200" algn="just">
              <a:buFont typeface="Wingdings" panose="05000000000000000000" pitchFamily="2" charset="2"/>
              <a:buChar char="Ø"/>
            </a:pPr>
            <a:r>
              <a:rPr lang="es-ES" sz="2800" b="1" dirty="0" smtClean="0"/>
              <a:t> </a:t>
            </a:r>
            <a:r>
              <a:rPr lang="es-ES" sz="2800" b="1" dirty="0"/>
              <a:t>Seccionadores de puesta a </a:t>
            </a:r>
            <a:r>
              <a:rPr lang="es-ES" sz="2800" b="1" dirty="0" smtClean="0"/>
              <a:t>tierra</a:t>
            </a:r>
          </a:p>
          <a:p>
            <a:pPr algn="just"/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588504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31800" y="402360"/>
            <a:ext cx="22936200" cy="13018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00" y="402360"/>
            <a:ext cx="11252200" cy="604924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832769" y="6451600"/>
            <a:ext cx="84502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800" b="1" dirty="0"/>
              <a:t>FIGURA 12.1 Seccionador montado en posición vertical.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23801" y="402360"/>
            <a:ext cx="10744200" cy="604924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1957051" y="6451600"/>
            <a:ext cx="120777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2800" b="1" dirty="0" smtClean="0"/>
              <a:t>FIGURA </a:t>
            </a:r>
            <a:r>
              <a:rPr lang="es-ES" sz="2800" b="1" dirty="0" smtClean="0"/>
              <a:t>12.2 Seccionador </a:t>
            </a:r>
            <a:r>
              <a:rPr lang="es-ES" sz="2800" b="1" dirty="0"/>
              <a:t>montado verticalmente.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2399" y="7188200"/>
            <a:ext cx="8610601" cy="5835859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19050" y="13024059"/>
            <a:ext cx="120777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2800" b="1" dirty="0" smtClean="0"/>
              <a:t>FIGURA </a:t>
            </a:r>
            <a:r>
              <a:rPr lang="es-ES" sz="2800" b="1" dirty="0" smtClean="0"/>
              <a:t>12.3  Seccionador </a:t>
            </a:r>
            <a:r>
              <a:rPr lang="es-ES" sz="2800" b="1" dirty="0"/>
              <a:t>de doble ruptura (ruptura de </a:t>
            </a:r>
            <a:r>
              <a:rPr lang="es-ES" sz="2800" b="1" dirty="0" smtClean="0"/>
              <a:t>doble lado</a:t>
            </a:r>
            <a:r>
              <a:rPr lang="es-ES" sz="2800" b="1" dirty="0"/>
              <a:t>).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24000" y="7188199"/>
            <a:ext cx="8686800" cy="5835859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14788096" y="12988478"/>
            <a:ext cx="75586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800" b="1" dirty="0"/>
              <a:t>FIGURA </a:t>
            </a:r>
            <a:r>
              <a:rPr lang="es-ES" sz="2800" b="1" dirty="0" smtClean="0"/>
              <a:t>12.4 Seccionador </a:t>
            </a:r>
            <a:r>
              <a:rPr lang="es-ES" sz="2800" b="1" dirty="0"/>
              <a:t>en V de </a:t>
            </a:r>
            <a:r>
              <a:rPr lang="es-ES" sz="2800" b="1" dirty="0" smtClean="0"/>
              <a:t>doble apertura</a:t>
            </a:r>
            <a:r>
              <a:rPr lang="es-ES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32297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31800" y="402360"/>
            <a:ext cx="22936200" cy="13018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00" y="402360"/>
            <a:ext cx="11328400" cy="6049240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57150" y="6451600"/>
            <a:ext cx="120777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2800" b="1" dirty="0" smtClean="0"/>
              <a:t>FIGURA </a:t>
            </a:r>
            <a:r>
              <a:rPr lang="es-ES" sz="2800" b="1" dirty="0"/>
              <a:t>12.5 Seccionador operado por pértiga.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74800" y="402360"/>
            <a:ext cx="9467850" cy="927504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5851290" y="10141635"/>
            <a:ext cx="63148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800" b="1" dirty="0"/>
              <a:t>FIGURA 12.6 Seccionador del pantógrafo.</a:t>
            </a: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038" y="7143750"/>
            <a:ext cx="12958762" cy="6064250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3530046" y="13024060"/>
            <a:ext cx="67527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800" b="1" dirty="0"/>
              <a:t>FIGURA 12.7 Seccionador de puesta a tierra.</a:t>
            </a:r>
          </a:p>
        </p:txBody>
      </p:sp>
    </p:spTree>
    <p:extLst>
      <p:ext uri="{BB962C8B-B14F-4D97-AF65-F5344CB8AC3E}">
        <p14:creationId xmlns:p14="http://schemas.microsoft.com/office/powerpoint/2010/main" val="2398747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31800" y="402360"/>
            <a:ext cx="22936200" cy="12157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12.1.1 Interruptores </a:t>
            </a:r>
            <a:r>
              <a:rPr lang="es-ES" sz="2800" b="1" dirty="0"/>
              <a:t>de ruptura de </a:t>
            </a:r>
            <a:r>
              <a:rPr lang="es-ES" sz="2800" b="1" dirty="0" smtClean="0"/>
              <a:t>carga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Un interruptor de ruptura de carga es un tipo de DS que </a:t>
            </a:r>
            <a:r>
              <a:rPr lang="es-ES" sz="2800" dirty="0" smtClean="0"/>
              <a:t>puede </a:t>
            </a:r>
            <a:r>
              <a:rPr lang="es-ES" sz="2800" dirty="0"/>
              <a:t>abrirse o cerrarse con corrientes de </a:t>
            </a:r>
            <a:r>
              <a:rPr lang="es-ES" sz="2800" dirty="0" smtClean="0"/>
              <a:t>carga específicas</a:t>
            </a:r>
            <a:r>
              <a:rPr lang="es-ES" sz="2800" dirty="0"/>
              <a:t>. Normalmente se usa para energizar o </a:t>
            </a:r>
          </a:p>
          <a:p>
            <a:pPr algn="just"/>
            <a:r>
              <a:rPr lang="es-ES" sz="2800" dirty="0" err="1"/>
              <a:t>desenergizar</a:t>
            </a:r>
            <a:r>
              <a:rPr lang="es-ES" sz="2800" dirty="0"/>
              <a:t> un circuito que tiene algunas corrientes </a:t>
            </a:r>
            <a:r>
              <a:rPr lang="es-ES" sz="2800" dirty="0" smtClean="0"/>
              <a:t>magnéticas </a:t>
            </a:r>
            <a:r>
              <a:rPr lang="es-ES" sz="2800" dirty="0"/>
              <a:t>o capacitivas como una corriente de excitación </a:t>
            </a:r>
            <a:r>
              <a:rPr lang="es-ES" sz="2800" dirty="0" smtClean="0"/>
              <a:t>del </a:t>
            </a:r>
            <a:r>
              <a:rPr lang="es-ES" sz="2800" dirty="0"/>
              <a:t>transformador y cables de transmisión de alta tensión </a:t>
            </a:r>
            <a:r>
              <a:rPr lang="es-ES" sz="2800" dirty="0" smtClean="0"/>
              <a:t>con </a:t>
            </a:r>
            <a:r>
              <a:rPr lang="es-ES" sz="2800" dirty="0"/>
              <a:t>corriente capacitiva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b="1" dirty="0" smtClean="0"/>
              <a:t>12.1.2  Interruptores  de  puesta  a  tierra  de  </a:t>
            </a:r>
            <a:r>
              <a:rPr lang="es-ES" sz="2800" b="1" dirty="0"/>
              <a:t>alta </a:t>
            </a:r>
            <a:r>
              <a:rPr lang="es-ES" sz="2800" b="1" dirty="0" smtClean="0"/>
              <a:t>velocidad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Los ES de alta </a:t>
            </a:r>
            <a:r>
              <a:rPr lang="es-ES" sz="2800" dirty="0" smtClean="0"/>
              <a:t>velocidad se utilizan para descargar los </a:t>
            </a:r>
            <a:r>
              <a:rPr lang="es-ES" sz="2800" dirty="0" smtClean="0"/>
              <a:t>cables </a:t>
            </a:r>
            <a:r>
              <a:rPr lang="es-ES" sz="2800" dirty="0"/>
              <a:t>de alta tensión de la corriente de carga capacitiva. Esta </a:t>
            </a:r>
            <a:r>
              <a:rPr lang="es-ES" sz="2800" dirty="0" smtClean="0"/>
              <a:t>corriente es muy peligrosa para el personal que trabaja en el extremo del cable de </a:t>
            </a:r>
            <a:r>
              <a:rPr lang="es-ES" sz="2800" dirty="0"/>
              <a:t>alta </a:t>
            </a:r>
            <a:r>
              <a:rPr lang="es-ES" sz="2800" dirty="0" smtClean="0"/>
              <a:t>tensión en </a:t>
            </a:r>
            <a:r>
              <a:rPr lang="es-ES" sz="2800" dirty="0"/>
              <a:t>una subestación, </a:t>
            </a:r>
            <a:r>
              <a:rPr lang="es-ES" sz="2800" dirty="0" smtClean="0"/>
              <a:t>especialmente </a:t>
            </a:r>
            <a:r>
              <a:rPr lang="es-ES" sz="2800" dirty="0"/>
              <a:t>si se encuentra al aire libre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b="1" dirty="0" smtClean="0"/>
              <a:t>12.2 INTERRUPTORES </a:t>
            </a:r>
            <a:r>
              <a:rPr lang="es-ES" sz="2800" b="1" dirty="0"/>
              <a:t>DE DESCONEXIÓN/PRUEBAS DE </a:t>
            </a:r>
            <a:r>
              <a:rPr lang="es-ES" sz="2800" b="1" dirty="0" smtClean="0"/>
              <a:t>INTERRUPTORES </a:t>
            </a:r>
            <a:r>
              <a:rPr lang="es-ES" sz="2800" b="1" dirty="0"/>
              <a:t>DE </a:t>
            </a:r>
            <a:r>
              <a:rPr lang="es-ES" sz="2800" b="1" dirty="0" smtClean="0"/>
              <a:t>TIERRA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Esto incluye las siguientes pruebas</a:t>
            </a:r>
            <a:r>
              <a:rPr lang="es-ES" sz="2800" dirty="0" smtClean="0"/>
              <a:t>: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b="1" dirty="0"/>
              <a:t>1. </a:t>
            </a:r>
            <a:r>
              <a:rPr lang="es-ES" sz="2800" b="1" dirty="0" smtClean="0"/>
              <a:t>Comprobación mecánica y prueba </a:t>
            </a:r>
            <a:r>
              <a:rPr lang="es-ES" sz="2800" b="1" dirty="0"/>
              <a:t>de funcionamiento, </a:t>
            </a:r>
            <a:r>
              <a:rPr lang="es-ES" sz="2800" b="1" dirty="0" smtClean="0"/>
              <a:t>incluidos </a:t>
            </a:r>
            <a:r>
              <a:rPr lang="es-ES" sz="2800" b="1" dirty="0" smtClean="0"/>
              <a:t>enclavamientos de apertura/cierre </a:t>
            </a:r>
            <a:r>
              <a:rPr lang="es-ES" sz="2800" b="1" dirty="0"/>
              <a:t>y eléctricos </a:t>
            </a:r>
            <a:r>
              <a:rPr lang="es-ES" sz="2800" b="1" dirty="0" smtClean="0"/>
              <a:t>y </a:t>
            </a:r>
            <a:r>
              <a:rPr lang="es-ES" sz="2800" b="1" dirty="0"/>
              <a:t>mecánicos</a:t>
            </a:r>
          </a:p>
          <a:p>
            <a:pPr lvl="1" algn="just"/>
            <a:r>
              <a:rPr lang="es-ES" sz="2800" b="1" dirty="0"/>
              <a:t>a</a:t>
            </a:r>
            <a:r>
              <a:rPr lang="es-ES" sz="2800" b="1" dirty="0" smtClean="0"/>
              <a:t>.  </a:t>
            </a:r>
            <a:r>
              <a:rPr lang="es-ES" sz="2800" b="1" dirty="0"/>
              <a:t>Comprobar el </a:t>
            </a:r>
            <a:r>
              <a:rPr lang="es-ES" sz="2800" b="1" dirty="0" smtClean="0"/>
              <a:t>nivel horizontal del seccionador en las </a:t>
            </a:r>
            <a:r>
              <a:rPr lang="es-ES" sz="2800" b="1" dirty="0" smtClean="0"/>
              <a:t>posiciones </a:t>
            </a:r>
            <a:r>
              <a:rPr lang="es-ES" sz="2800" b="1" dirty="0"/>
              <a:t>de apertura y cierre.</a:t>
            </a:r>
          </a:p>
          <a:p>
            <a:pPr marL="1423264" lvl="1" indent="-514350" algn="just">
              <a:buAutoNum type="alphaLcPeriod" startAt="2"/>
            </a:pPr>
            <a:r>
              <a:rPr lang="es-ES" sz="2800" b="1" dirty="0" smtClean="0"/>
              <a:t>Medir </a:t>
            </a:r>
            <a:r>
              <a:rPr lang="es-ES" sz="2800" b="1" dirty="0"/>
              <a:t>la distancia </a:t>
            </a:r>
            <a:r>
              <a:rPr lang="es-ES" sz="2800" b="1" dirty="0" smtClean="0"/>
              <a:t>entre el eje de los dos </a:t>
            </a:r>
            <a:r>
              <a:rPr lang="es-ES" sz="2800" b="1" dirty="0"/>
              <a:t>aisladores </a:t>
            </a:r>
            <a:r>
              <a:rPr lang="es-ES" sz="2800" b="1" dirty="0" smtClean="0"/>
              <a:t>del </a:t>
            </a:r>
            <a:r>
              <a:rPr lang="es-ES" sz="2800" b="1" dirty="0"/>
              <a:t>seccionador según los </a:t>
            </a:r>
            <a:r>
              <a:rPr lang="es-ES" sz="2800" b="1" dirty="0" smtClean="0"/>
              <a:t>dibujos.</a:t>
            </a:r>
          </a:p>
          <a:p>
            <a:pPr marL="1423264" lvl="1" indent="-514350" algn="just">
              <a:buAutoNum type="alphaLcPeriod" startAt="2"/>
            </a:pPr>
            <a:r>
              <a:rPr lang="es-ES" sz="2800" b="1" dirty="0" smtClean="0"/>
              <a:t>Comprobar </a:t>
            </a:r>
            <a:r>
              <a:rPr lang="es-ES" sz="2800" b="1" dirty="0"/>
              <a:t>que el indicador mecánico del </a:t>
            </a:r>
            <a:r>
              <a:rPr lang="es-ES" sz="2800" b="1" dirty="0" smtClean="0"/>
              <a:t>seccionador sea </a:t>
            </a:r>
            <a:r>
              <a:rPr lang="es-ES" sz="2800" b="1" dirty="0"/>
              <a:t>el correcto para las posiciones de </a:t>
            </a:r>
            <a:r>
              <a:rPr lang="es-ES" sz="2800" b="1" dirty="0" smtClean="0"/>
              <a:t>apertura </a:t>
            </a:r>
            <a:r>
              <a:rPr lang="es-ES" sz="2800" b="1" dirty="0"/>
              <a:t>y cierre.</a:t>
            </a:r>
          </a:p>
          <a:p>
            <a:pPr marL="1423264" lvl="1" indent="-514350" algn="just">
              <a:buAutoNum type="alphaLcPeriod" startAt="4"/>
            </a:pPr>
            <a:r>
              <a:rPr lang="es-ES" sz="2800" b="1" dirty="0" smtClean="0"/>
              <a:t>Comprobar los enclavamientos mecánicos entre el </a:t>
            </a:r>
            <a:r>
              <a:rPr lang="es-ES" sz="2800" b="1" dirty="0" smtClean="0"/>
              <a:t>Seccionador </a:t>
            </a:r>
            <a:r>
              <a:rPr lang="es-ES" sz="2800" b="1" dirty="0"/>
              <a:t>y su ES</a:t>
            </a:r>
            <a:r>
              <a:rPr lang="es-ES" sz="2800" b="1" dirty="0" smtClean="0"/>
              <a:t>.</a:t>
            </a:r>
          </a:p>
          <a:p>
            <a:pPr marL="1423264" lvl="1" indent="-514350" algn="just">
              <a:buAutoNum type="alphaLcPeriod" startAt="4"/>
            </a:pPr>
            <a:endParaRPr lang="es-ES" sz="2800" b="1" dirty="0"/>
          </a:p>
          <a:p>
            <a:pPr algn="just"/>
            <a:r>
              <a:rPr lang="es-ES" sz="2800" b="1" dirty="0"/>
              <a:t>2. Prueba de tiempo de funcionamiento</a:t>
            </a:r>
          </a:p>
          <a:p>
            <a:pPr marL="1423264" lvl="1" indent="-514350" algn="just">
              <a:buAutoNum type="alphaLcPeriod"/>
            </a:pPr>
            <a:r>
              <a:rPr lang="es-ES" sz="2800" b="1" dirty="0"/>
              <a:t>Esta prueba se puede realizar </a:t>
            </a:r>
            <a:r>
              <a:rPr lang="es-ES" sz="2800" b="1" dirty="0" smtClean="0"/>
              <a:t>con un </a:t>
            </a:r>
            <a:r>
              <a:rPr lang="es-ES" sz="2800" b="1" dirty="0"/>
              <a:t>cronómetro</a:t>
            </a:r>
            <a:r>
              <a:rPr lang="es-ES" sz="2800" b="1" dirty="0" smtClean="0"/>
              <a:t>.</a:t>
            </a:r>
          </a:p>
          <a:p>
            <a:pPr marL="1423264" lvl="1" indent="-514350" algn="just">
              <a:buAutoNum type="alphaLcPeriod"/>
            </a:pPr>
            <a:endParaRPr lang="es-ES" sz="2800" b="1" dirty="0"/>
          </a:p>
          <a:p>
            <a:pPr algn="just"/>
            <a:r>
              <a:rPr lang="es-ES" sz="2800" b="1" dirty="0"/>
              <a:t>3. Prueba de resistencia de contacto</a:t>
            </a:r>
          </a:p>
          <a:p>
            <a:pPr marL="1423264" lvl="1" indent="-514350" algn="just">
              <a:buAutoNum type="alphaLcPeriod"/>
            </a:pPr>
            <a:r>
              <a:rPr lang="es-ES" sz="2800" b="1" dirty="0"/>
              <a:t>Esta prueba </a:t>
            </a:r>
            <a:r>
              <a:rPr lang="es-ES" sz="2800" b="1" dirty="0" smtClean="0"/>
              <a:t>se realiza  con un probador de </a:t>
            </a:r>
            <a:r>
              <a:rPr lang="es-ES" sz="2800" b="1" dirty="0"/>
              <a:t>medidor de micro-ohmios que </a:t>
            </a:r>
            <a:r>
              <a:rPr lang="es-ES" sz="2800" b="1" dirty="0" smtClean="0"/>
              <a:t>inyecta 100 A de </a:t>
            </a:r>
            <a:r>
              <a:rPr lang="es-ES" sz="2800" b="1" dirty="0"/>
              <a:t>CC y se conecta como se muestra en la Figura 12.8.</a:t>
            </a:r>
          </a:p>
          <a:p>
            <a:pPr marL="514350" indent="-514350" algn="just">
              <a:buAutoNum type="alphaLcPeriod"/>
            </a:pPr>
            <a:endParaRPr lang="es-ES" sz="2800" dirty="0" smtClean="0"/>
          </a:p>
        </p:txBody>
      </p:sp>
    </p:spTree>
    <p:extLst>
      <p:ext uri="{BB962C8B-B14F-4D97-AF65-F5344CB8AC3E}">
        <p14:creationId xmlns:p14="http://schemas.microsoft.com/office/powerpoint/2010/main" val="1693895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31800" y="402360"/>
            <a:ext cx="22936200" cy="1431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">
              <a:buAutoNum type="alphaLcPeriod"/>
            </a:pPr>
            <a:endParaRPr lang="es-ES" sz="2800" dirty="0" smtClean="0"/>
          </a:p>
          <a:p>
            <a:pPr marL="514350" indent="-514350" algn="just">
              <a:buAutoNum type="alphaLcPeriod"/>
            </a:pPr>
            <a:endParaRPr lang="es-ES" sz="2800" dirty="0"/>
          </a:p>
          <a:p>
            <a:pPr marL="514350" indent="-514350" algn="just">
              <a:buAutoNum type="alphaLcPeriod"/>
            </a:pPr>
            <a:endParaRPr lang="es-ES" sz="2800" dirty="0" smtClean="0"/>
          </a:p>
          <a:p>
            <a:pPr marL="514350" indent="-514350" algn="just">
              <a:buAutoNum type="alphaLcPeriod"/>
            </a:pPr>
            <a:endParaRPr lang="es-ES" sz="2800" dirty="0"/>
          </a:p>
          <a:p>
            <a:pPr marL="514350" indent="-514350" algn="just">
              <a:buAutoNum type="alphaLcPeriod"/>
            </a:pPr>
            <a:endParaRPr lang="es-ES" sz="2800" dirty="0" smtClean="0"/>
          </a:p>
          <a:p>
            <a:pPr marL="514350" indent="-514350" algn="just">
              <a:buAutoNum type="alphaLcPeriod"/>
            </a:pPr>
            <a:endParaRPr lang="es-ES" sz="2800" dirty="0" smtClean="0"/>
          </a:p>
          <a:p>
            <a:pPr marL="514350" indent="-514350" algn="just">
              <a:buAutoNum type="alphaLcPeriod"/>
            </a:pPr>
            <a:endParaRPr lang="es-ES" sz="2800" dirty="0"/>
          </a:p>
          <a:p>
            <a:pPr marL="514350" indent="-514350" algn="just">
              <a:buAutoNum type="alphaLcPeriod"/>
            </a:pPr>
            <a:endParaRPr lang="es-ES" sz="2800" dirty="0" smtClean="0"/>
          </a:p>
          <a:p>
            <a:pPr marL="514350" indent="-514350" algn="just">
              <a:buAutoNum type="alphaLcPeriod"/>
            </a:pPr>
            <a:endParaRPr lang="es-ES" sz="2800" dirty="0"/>
          </a:p>
          <a:p>
            <a:pPr marL="514350" indent="-514350" algn="just">
              <a:buAutoNum type="alphaLcPeriod"/>
            </a:pPr>
            <a:endParaRPr lang="es-ES" sz="2800" dirty="0" smtClean="0"/>
          </a:p>
          <a:p>
            <a:pPr marL="514350" indent="-514350" algn="just">
              <a:buAutoNum type="alphaLcPeriod"/>
            </a:pPr>
            <a:endParaRPr lang="es-ES" sz="2800" dirty="0"/>
          </a:p>
          <a:p>
            <a:pPr marL="514350" indent="-514350" algn="just">
              <a:buAutoNum type="alphaLcPeriod"/>
            </a:pPr>
            <a:endParaRPr lang="es-ES" sz="2800" dirty="0" smtClean="0"/>
          </a:p>
          <a:p>
            <a:pPr marL="514350" indent="-514350" algn="just">
              <a:buAutoNum type="alphaLcPeriod"/>
            </a:pPr>
            <a:endParaRPr lang="es-ES" sz="2800" dirty="0"/>
          </a:p>
          <a:p>
            <a:pPr marL="514350" indent="-514350" algn="just">
              <a:buAutoNum type="alphaLcPeriod"/>
            </a:pPr>
            <a:endParaRPr lang="es-ES" sz="2800" dirty="0" smtClean="0"/>
          </a:p>
          <a:p>
            <a:pPr marL="514350" indent="-514350" algn="just">
              <a:buAutoNum type="alphaLcPeriod"/>
            </a:pPr>
            <a:endParaRPr lang="es-ES" sz="2800" dirty="0"/>
          </a:p>
          <a:p>
            <a:pPr marL="514350" indent="-514350" algn="just">
              <a:buAutoNum type="alphaLcPeriod"/>
            </a:pPr>
            <a:endParaRPr lang="es-ES" sz="2800" dirty="0" smtClean="0"/>
          </a:p>
          <a:p>
            <a:pPr marL="514350" indent="-514350" algn="just">
              <a:buAutoNum type="alphaLcPeriod"/>
            </a:pPr>
            <a:endParaRPr lang="es-ES" sz="2800" dirty="0"/>
          </a:p>
          <a:p>
            <a:pPr marL="514350" indent="-514350" algn="just">
              <a:buAutoNum type="alphaLcPeriod"/>
            </a:pPr>
            <a:endParaRPr lang="es-ES" sz="2800" dirty="0" smtClean="0"/>
          </a:p>
          <a:p>
            <a:pPr marL="514350" indent="-514350" algn="just">
              <a:buAutoNum type="alphaLcPeriod"/>
            </a:pPr>
            <a:endParaRPr lang="es-ES" sz="2800" dirty="0"/>
          </a:p>
          <a:p>
            <a:pPr marL="514350" indent="-514350" algn="just">
              <a:buAutoNum type="alphaLcPeriod"/>
            </a:pPr>
            <a:endParaRPr lang="es-ES" sz="2800" dirty="0" smtClean="0"/>
          </a:p>
          <a:p>
            <a:pPr marL="514350" indent="-514350" algn="just">
              <a:buAutoNum type="alphaLcPeriod"/>
            </a:pPr>
            <a:endParaRPr lang="es-ES" sz="2800" dirty="0"/>
          </a:p>
          <a:p>
            <a:pPr algn="ctr"/>
            <a:endParaRPr lang="es-ES" sz="2800" b="1" dirty="0" smtClean="0"/>
          </a:p>
          <a:p>
            <a:pPr algn="ctr"/>
            <a:endParaRPr lang="es-ES" sz="2800" b="1" dirty="0"/>
          </a:p>
          <a:p>
            <a:pPr algn="ctr"/>
            <a:r>
              <a:rPr lang="es-ES" sz="2800" b="1" dirty="0" smtClean="0"/>
              <a:t>FIGURA 12.8 </a:t>
            </a:r>
            <a:r>
              <a:rPr lang="es-ES" sz="2800" b="1" dirty="0"/>
              <a:t>Medida de la resistencia de contacto del seccionador.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Los resultados en el sitio que se muestran en la Figura 12.8 estaba en el rango de 45-50 </a:t>
            </a:r>
            <a:r>
              <a:rPr lang="es-ES" sz="2800" dirty="0" err="1"/>
              <a:t>μΩ</a:t>
            </a:r>
            <a:r>
              <a:rPr lang="es-ES" sz="2800" dirty="0"/>
              <a:t>.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b="1" dirty="0"/>
              <a:t>4. Prueba de aislación</a:t>
            </a:r>
          </a:p>
          <a:p>
            <a:pPr lvl="1" algn="just"/>
            <a:r>
              <a:rPr lang="es-ES" sz="2800" b="1" dirty="0"/>
              <a:t>a</a:t>
            </a:r>
            <a:r>
              <a:rPr lang="es-ES" sz="2800" b="1" dirty="0" smtClean="0"/>
              <a:t>.  </a:t>
            </a:r>
            <a:r>
              <a:rPr lang="es-ES" sz="2800" b="1" dirty="0"/>
              <a:t>Esto se puede realizar con un probador </a:t>
            </a:r>
            <a:r>
              <a:rPr lang="es-ES" sz="2800" b="1" dirty="0" err="1"/>
              <a:t>Megger</a:t>
            </a:r>
            <a:r>
              <a:rPr lang="es-ES" sz="2800" b="1"/>
              <a:t> </a:t>
            </a:r>
            <a:r>
              <a:rPr lang="es-ES" sz="2800" b="1" smtClean="0"/>
              <a:t> a </a:t>
            </a:r>
            <a:r>
              <a:rPr lang="es-ES" sz="2800" b="1" dirty="0"/>
              <a:t>5000 V CC.</a:t>
            </a:r>
          </a:p>
          <a:p>
            <a:pPr algn="just"/>
            <a:r>
              <a:rPr lang="es-ES" sz="2800" b="1" dirty="0"/>
              <a:t>5. Prueba de CA de alta tensión</a:t>
            </a:r>
          </a:p>
          <a:p>
            <a:pPr lvl="1" algn="just"/>
            <a:r>
              <a:rPr lang="es-ES" sz="2800" b="1" dirty="0"/>
              <a:t>a. Esta prueba se realizará durante la primera </a:t>
            </a:r>
            <a:r>
              <a:rPr lang="es-ES" sz="2800" b="1" dirty="0" smtClean="0"/>
              <a:t>energización de </a:t>
            </a:r>
            <a:r>
              <a:rPr lang="es-ES" sz="2800" b="1" dirty="0"/>
              <a:t>la subestación con la tensión nominal del seccionador.</a:t>
            </a:r>
          </a:p>
          <a:p>
            <a:pPr marL="1423264" lvl="1" indent="-514350" algn="just">
              <a:buAutoNum type="alphaLcPeriod" startAt="4"/>
            </a:pPr>
            <a:endParaRPr lang="es-ES" sz="2800" b="1" dirty="0" smtClean="0"/>
          </a:p>
          <a:p>
            <a:pPr marL="1423264" lvl="1" indent="-514350" algn="just">
              <a:buAutoNum type="alphaLcPeriod" startAt="4"/>
            </a:pPr>
            <a:endParaRPr lang="es-ES" sz="2800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3400" y="402360"/>
            <a:ext cx="13030200" cy="1006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4317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351</TotalTime>
  <Words>708</Words>
  <Application>Microsoft Office PowerPoint</Application>
  <PresentationFormat>Personalizado</PresentationFormat>
  <Paragraphs>136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Marita</dc:creator>
  <cp:lastModifiedBy>Marita</cp:lastModifiedBy>
  <cp:revision>125</cp:revision>
  <dcterms:created xsi:type="dcterms:W3CDTF">2023-01-24T22:50:25Z</dcterms:created>
  <dcterms:modified xsi:type="dcterms:W3CDTF">2023-04-09T21:54:36Z</dcterms:modified>
</cp:coreProperties>
</file>